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gD6z+ds+FMBMY6zg0eIhG75PM+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jp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-plxTcicBexi6NKf1bURYGCw1slfoZJU/view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538"/>
              <a:buNone/>
            </a:pPr>
            <a:r>
              <a:rPr lang="ro"/>
              <a:t>Algoritmi Avansați 2025</a:t>
            </a:r>
            <a:br>
              <a:rPr lang="ro"/>
            </a:br>
            <a:r>
              <a:rPr lang="ro"/>
              <a:t>c-3</a:t>
            </a:r>
            <a:br>
              <a:rPr lang="ro"/>
            </a:br>
            <a:r>
              <a:rPr lang="ro" sz="3300"/>
              <a:t>Hamiltonian Cycle Problem, TSP,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 sz="3300"/>
              <a:t>bonus: Christofides’ algorithm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len((u,v))≤len((v,w))+len((w,u))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 un lanț 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Ambele caută un traseu de cost total minim care  să cuprindă toate nodurile</a:t>
            </a:r>
            <a:endParaRPr b="1" sz="2300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NP hard!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OPT costul soluției optime pentru TSP, iar MST - ponderea totală a unui Arbore parțial de cost minim pe baza aceluiași graf. Avem relația: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Calculăm arborele parțial de cost minim T pentru graful G.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Concatenăm nodul u la finalul lui Γ pentru a închide un ciclu 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1: Concatenăm pe u la Γ.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80745"/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Ciclu Hamiltonian (HC-Problem)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80481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descris anterior este un algoritm 2-aproximativ pentru TSP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lui Christofides!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Un algoritm 3/2 aproximativ</a:t>
            </a:r>
            <a:endParaRPr b="1" sz="23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39230" l="22822" r="47966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Calculăm T, un APCM în 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Fie V∗ ⊂ V mulțimea de vârfuri de grad impar din  T . (va exista mereu un număr par de vârfuri de grad impar.)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Calculăm M - cuplajul perfect de pondere totală minimă pentru G∗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reunim mulțimile M și T ,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deoarece toate nodurile au grad par, putem evidenția un ciclu Eulerian Γ în multigraful indus de M U T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7: Pentru fiecare vârf din Γ, eliminăm toate “dublurile” sale, reducând costul total.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39230" l="22822" r="47966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o"/>
              <a:t>Vertex Cover Problem</a:t>
            </a:r>
            <a:br>
              <a:rPr lang="ro"/>
            </a:br>
            <a:r>
              <a:rPr lang="ro"/>
              <a:t>Linear Programming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să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să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</a:t>
            </a:r>
            <a:r>
              <a:rPr b="1" lang="ro" sz="1400"/>
              <a:t>ă</a:t>
            </a:r>
            <a:r>
              <a:rPr b="1" lang="ro"/>
              <a:t>!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să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să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 să 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Justificare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15616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